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83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3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98"/>
  </p:normalViewPr>
  <p:slideViewPr>
    <p:cSldViewPr snapToGrid="0">
      <p:cViewPr varScale="1">
        <p:scale>
          <a:sx n="48" d="100"/>
          <a:sy n="48" d="100"/>
        </p:scale>
        <p:origin x="208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6AB4B-EE5D-0B4F-A1F3-2F541420C9B1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51A82-7C6D-9345-8EFF-53F332E36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2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51A82-7C6D-9345-8EFF-53F332E364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0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51A82-7C6D-9345-8EFF-53F332E364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6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fastapi.tiangolo.com/virtual-environment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astapi.tiangolo.com/tutorial/path-param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" TargetMode="External"/><Relationship Id="rId2" Type="http://schemas.openxmlformats.org/officeDocument/2006/relationships/hyperlink" Target="https://www.postma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localhost:8000/post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localhost:8000/posts/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localhost/post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localhost:8000/posts/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localhost:8000/posts/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repository-design-pattern/" TargetMode="External"/><Relationship Id="rId2" Type="http://schemas.openxmlformats.org/officeDocument/2006/relationships/hyperlink" Target="https://www.geeksforgeeks.org/mvc-design-pattern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api.tiangolo.com/tutorial/security/" TargetMode="External"/><Relationship Id="rId2" Type="http://schemas.openxmlformats.org/officeDocument/2006/relationships/hyperlink" Target="https://mojoauth.com/blog/rest-api-authenticatio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TT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pplication_laye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8950-4D2D-CDF4-FBF1-D7FB5AB21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A surface-level Intro to </a:t>
            </a:r>
            <a:br>
              <a:rPr lang="en-US" u="sng" dirty="0"/>
            </a:br>
            <a:r>
              <a:rPr lang="en-US" u="sng" dirty="0"/>
              <a:t>REST-APIs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2CBA7-3BD7-6D5F-C6EC-C12E81BB02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Covering the Basics with Python and Fastapi</a:t>
            </a:r>
          </a:p>
        </p:txBody>
      </p:sp>
    </p:spTree>
    <p:extLst>
      <p:ext uri="{BB962C8B-B14F-4D97-AF65-F5344CB8AC3E}">
        <p14:creationId xmlns:p14="http://schemas.microsoft.com/office/powerpoint/2010/main" val="2265398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444F0-0FE3-C6FA-970A-3C72CA9B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u="sng" dirty="0"/>
              <a:t>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24798-9D16-95AD-4E56-D2E334A66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How does it work?</a:t>
            </a:r>
            <a:endParaRPr lang="en-US"/>
          </a:p>
        </p:txBody>
      </p:sp>
      <p:pic>
        <p:nvPicPr>
          <p:cNvPr id="7" name="Picture 6" descr="A computer hardware stacked on top of each other&#10;&#10;Description automatically generated">
            <a:extLst>
              <a:ext uri="{FF2B5EF4-FFF2-40B4-BE49-F238E27FC236}">
                <a16:creationId xmlns:a16="http://schemas.microsoft.com/office/drawing/2014/main" id="{9C1F4227-9C42-D1BD-601E-F0A65026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15" r="6768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erver surrounded by many different objects&#10;&#10;Description automatically generated with medium confidence">
            <a:extLst>
              <a:ext uri="{FF2B5EF4-FFF2-40B4-BE49-F238E27FC236}">
                <a16:creationId xmlns:a16="http://schemas.microsoft.com/office/drawing/2014/main" id="{1D11BDBA-940C-331B-1A33-DC781EFC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36" r="6297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F5104-C706-9998-9D48-08F69FE5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u="sng" dirty="0"/>
              <a:t>REST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2971A-38A5-1920-DC04-C0ED12CAB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US" dirty="0"/>
              <a:t>Architectural Style for designing networked applications</a:t>
            </a:r>
          </a:p>
          <a:p>
            <a:r>
              <a:rPr lang="en-US" dirty="0"/>
              <a:t>REST-Applications implement APIs using HTTP to enable communication</a:t>
            </a:r>
          </a:p>
          <a:p>
            <a:r>
              <a:rPr lang="en-US" dirty="0"/>
              <a:t>Think of it as a set of principles to promote:</a:t>
            </a:r>
          </a:p>
          <a:p>
            <a:pPr lvl="1"/>
            <a:r>
              <a:rPr lang="en-US" b="1" dirty="0"/>
              <a:t>Simplicity</a:t>
            </a:r>
          </a:p>
          <a:p>
            <a:pPr lvl="1"/>
            <a:r>
              <a:rPr lang="en-US" b="1" dirty="0"/>
              <a:t>Scalability</a:t>
            </a:r>
          </a:p>
          <a:p>
            <a:pPr lvl="1"/>
            <a:r>
              <a:rPr lang="en-US" b="1" dirty="0"/>
              <a:t>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3934730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E4157-A9EB-35B0-E3EE-73BD0E2A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1. </a:t>
            </a:r>
            <a:br>
              <a:rPr lang="en-US" dirty="0"/>
            </a:br>
            <a:r>
              <a:rPr lang="en-US" dirty="0"/>
              <a:t>Client-Server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452A6-EA1C-3C64-0DB2-616F6B74B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Anyone born after the year 2000 knows this principle</a:t>
            </a:r>
          </a:p>
          <a:p>
            <a:r>
              <a:rPr lang="en-US" dirty="0"/>
              <a:t>Separation of concerns (who is doing what) between Client and Server</a:t>
            </a:r>
          </a:p>
          <a:p>
            <a:r>
              <a:rPr lang="en-US" b="1" u="sng" dirty="0"/>
              <a:t>Client</a:t>
            </a:r>
            <a:r>
              <a:rPr lang="en-US" dirty="0"/>
              <a:t>: Request resources and present the results to the User (or work with the data)</a:t>
            </a:r>
          </a:p>
          <a:p>
            <a:r>
              <a:rPr lang="en-US" b="1" u="sng" dirty="0"/>
              <a:t>Server</a:t>
            </a:r>
            <a:r>
              <a:rPr lang="en-US" dirty="0"/>
              <a:t>: Manage Resources (data processing and storage) and deliver it to the client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004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28CE8-16CC-902A-AD2F-56C3AC7A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A368924-3E74-DE36-C78D-B592CBDC3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FAF1830-93B7-8027-05C0-8253D395F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2578C-82B8-3A81-B3EE-6FCBF1D2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/>
              <a:t>2. Statelessness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B609-7EBF-6DCD-3F9C-EE55E8DE2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en-US"/>
              <a:t>Each request from the client must contain ALL information necessary to process the request (this has far reaching consequences which are not immediately apparent)</a:t>
            </a:r>
          </a:p>
          <a:p>
            <a:r>
              <a:rPr lang="en-US"/>
              <a:t>There is no “before” and “after” a request from the POV of the Server</a:t>
            </a:r>
          </a:p>
          <a:p>
            <a:r>
              <a:rPr lang="en-US" b="1"/>
              <a:t>The server does not store any data about the state or the previous requests of the client.</a:t>
            </a:r>
          </a:p>
        </p:txBody>
      </p:sp>
    </p:spTree>
    <p:extLst>
      <p:ext uri="{BB962C8B-B14F-4D97-AF65-F5344CB8AC3E}">
        <p14:creationId xmlns:p14="http://schemas.microsoft.com/office/powerpoint/2010/main" val="301504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B2DC4-5471-FB9B-7B06-B1DE5CF48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3. </a:t>
            </a:r>
            <a:r>
              <a:rPr lang="en-US" dirty="0" err="1"/>
              <a:t>Cacheability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552AB-1464-AE37-B0EE-FCBAB9F4E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Responses can be cached to improve performance</a:t>
            </a:r>
          </a:p>
          <a:p>
            <a:pPr lvl="1"/>
            <a:r>
              <a:rPr lang="en-US" dirty="0"/>
              <a:t>If a given request (for example to get a list of books) will ALWAYS produce the same list (of books) being delivered by the server, then that request can be cached to speed up response times</a:t>
            </a:r>
          </a:p>
          <a:p>
            <a:r>
              <a:rPr lang="en-US" dirty="0"/>
              <a:t>Responses should be labeled with caching directives to indicate that they can be cached</a:t>
            </a:r>
          </a:p>
          <a:p>
            <a:r>
              <a:rPr lang="en-US" dirty="0"/>
              <a:t>This is not very relevant for our tutorial right now, but will be </a:t>
            </a:r>
            <a:r>
              <a:rPr lang="en-US" b="1" dirty="0"/>
              <a:t>VERY important in real world scenarios</a:t>
            </a:r>
            <a:r>
              <a:rPr lang="en-US" dirty="0"/>
              <a:t> where servers often must deal with thousands of requests per second and manage millions of data entries</a:t>
            </a:r>
          </a:p>
        </p:txBody>
      </p:sp>
    </p:spTree>
    <p:extLst>
      <p:ext uri="{BB962C8B-B14F-4D97-AF65-F5344CB8AC3E}">
        <p14:creationId xmlns:p14="http://schemas.microsoft.com/office/powerpoint/2010/main" val="110966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715CB-84C8-E61F-2764-4FCA6166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4. </a:t>
            </a:r>
            <a:br>
              <a:rPr lang="en-US" dirty="0"/>
            </a:br>
            <a:r>
              <a:rPr lang="en-US" dirty="0"/>
              <a:t>Uniform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EA09-6D16-E652-08FB-68E34A9A9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Arguably the most important part of REST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structure of the interface (Most importantly the structure of </a:t>
            </a:r>
            <a:r>
              <a:rPr lang="en-US" b="1" i="1" u="sng" dirty="0"/>
              <a:t>U</a:t>
            </a:r>
            <a:r>
              <a:rPr lang="en-US" dirty="0"/>
              <a:t>nique </a:t>
            </a:r>
            <a:r>
              <a:rPr lang="en-US" b="1" i="1" u="sng" dirty="0"/>
              <a:t>R</a:t>
            </a:r>
            <a:r>
              <a:rPr lang="en-US" dirty="0"/>
              <a:t>esource </a:t>
            </a:r>
            <a:r>
              <a:rPr lang="en-US" b="1" i="1" u="sng" dirty="0"/>
              <a:t>I</a:t>
            </a:r>
            <a:r>
              <a:rPr lang="en-US" dirty="0"/>
              <a:t>dentifiers) should be internally consistent and logical. (KISS – Keep It Simple, Stupid)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Use Standard Http Methods (GET – for getting data, POST – for adding data, PUT – for updating data, DELETE – for deleting data, and so on)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Resources are explicitly identified by URIs (/items/blogposts – </a:t>
            </a:r>
            <a:r>
              <a:rPr lang="en-US" b="1" dirty="0"/>
              <a:t>SHOULD</a:t>
            </a:r>
            <a:r>
              <a:rPr lang="en-US" dirty="0"/>
              <a:t> return a list of blogposts)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Data must be transferred in a </a:t>
            </a:r>
            <a:r>
              <a:rPr lang="en-US" b="1" dirty="0"/>
              <a:t>standard format </a:t>
            </a:r>
            <a:r>
              <a:rPr lang="en-US" dirty="0"/>
              <a:t>(JSON – most popular option, XML,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95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4BE31-883D-9920-F1EB-E656C620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5. </a:t>
            </a:r>
            <a:br>
              <a:rPr lang="en-US" dirty="0"/>
            </a:br>
            <a:r>
              <a:rPr lang="en-US" dirty="0"/>
              <a:t>Layered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B5C4B-C077-EA3F-AA94-C931BCA47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Multiple Layers of Servers can be used to provide additional functionality</a:t>
            </a:r>
          </a:p>
          <a:p>
            <a:r>
              <a:rPr lang="en-US" dirty="0"/>
              <a:t>For Example: Load Balancer -&gt; Authentication -&gt; Actual Service -&gt; Database Management</a:t>
            </a:r>
          </a:p>
          <a:p>
            <a:r>
              <a:rPr lang="en-US" dirty="0"/>
              <a:t>This separation of concerns can be done in multiple servers or directly in the code of your application in the form of services.</a:t>
            </a:r>
          </a:p>
        </p:txBody>
      </p:sp>
    </p:spTree>
    <p:extLst>
      <p:ext uri="{BB962C8B-B14F-4D97-AF65-F5344CB8AC3E}">
        <p14:creationId xmlns:p14="http://schemas.microsoft.com/office/powerpoint/2010/main" val="87908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with a cup of coffee and other objects around it&#10;&#10;Description automatically generated">
            <a:extLst>
              <a:ext uri="{FF2B5EF4-FFF2-40B4-BE49-F238E27FC236}">
                <a16:creationId xmlns:a16="http://schemas.microsoft.com/office/drawing/2014/main" id="{7051D9FC-E4E6-CB6E-7806-DC33EE037B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557" r="6577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2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EEB71-18EA-2C4A-40CB-6F3C0983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u="sng" dirty="0"/>
              <a:t>An Example for a REST-API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90C4-86A5-5F60-8829-6CCCE840C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US" dirty="0"/>
              <a:t>This is an example of a Service for Creating, Reading and Updating Blog Posts for a personal Blog.</a:t>
            </a:r>
          </a:p>
          <a:p>
            <a:r>
              <a:rPr lang="en-US" dirty="0"/>
              <a:t>This REST-API is compliant with the basic structure of REST-Endpoints</a:t>
            </a:r>
          </a:p>
        </p:txBody>
      </p:sp>
    </p:spTree>
    <p:extLst>
      <p:ext uri="{BB962C8B-B14F-4D97-AF65-F5344CB8AC3E}">
        <p14:creationId xmlns:p14="http://schemas.microsoft.com/office/powerpoint/2010/main" val="216581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0DF4-B711-90D8-7335-F156168B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1. Resource: Blog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8BBE-4730-AA0E-B298-35D1584E9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 dirty="0"/>
              <a:t>An Entity represents a data Point</a:t>
            </a:r>
          </a:p>
          <a:p>
            <a:r>
              <a:rPr lang="en-US" sz="1600" dirty="0"/>
              <a:t>In our case it will be a single Blog Post</a:t>
            </a:r>
          </a:p>
          <a:p>
            <a:r>
              <a:rPr lang="en-US" sz="1600" dirty="0"/>
              <a:t>A Blog Post contains:</a:t>
            </a:r>
          </a:p>
          <a:p>
            <a:pPr lvl="1"/>
            <a:r>
              <a:rPr lang="en-US"/>
              <a:t>A unique ID</a:t>
            </a:r>
          </a:p>
          <a:p>
            <a:pPr lvl="1"/>
            <a:r>
              <a:rPr lang="en-US" dirty="0"/>
              <a:t>Name of the Author</a:t>
            </a:r>
          </a:p>
          <a:p>
            <a:pPr lvl="1"/>
            <a:r>
              <a:rPr lang="en-US" dirty="0"/>
              <a:t>Date of Creation</a:t>
            </a:r>
          </a:p>
          <a:p>
            <a:pPr lvl="1"/>
            <a:r>
              <a:rPr lang="en-US" dirty="0"/>
              <a:t>Content of the Post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C97175C-2F9F-F49C-48FB-D292FA23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2474278"/>
            <a:ext cx="6277349" cy="35937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3708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07EA-C497-46F7-CC79-D009DB9B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Endpoints: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8137-8826-596F-8AB5-2CD2B6658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REST, Endpoints should be descriptive and concise:</a:t>
            </a:r>
          </a:p>
          <a:p>
            <a:pPr lvl="1"/>
            <a:r>
              <a:rPr lang="en-US" dirty="0"/>
              <a:t>GET /posts – a GET-Request will produce a Response containing ALL posts</a:t>
            </a:r>
          </a:p>
          <a:p>
            <a:pPr lvl="1"/>
            <a:r>
              <a:rPr lang="en-US" dirty="0"/>
              <a:t>GET /posts/{:id} – a GET-Request will produce a Response containing the post with the specified ID</a:t>
            </a:r>
          </a:p>
          <a:p>
            <a:pPr lvl="1"/>
            <a:r>
              <a:rPr lang="en-US" dirty="0"/>
              <a:t>POST /posts – a POST-Request will create a new Blogpost in the system</a:t>
            </a:r>
          </a:p>
          <a:p>
            <a:pPr lvl="1"/>
            <a:r>
              <a:rPr lang="en-US" dirty="0"/>
              <a:t>PUT /posts/{:id} – a PUT-Request will modify/update an existing Blogpost</a:t>
            </a:r>
          </a:p>
          <a:p>
            <a:pPr lvl="1"/>
            <a:r>
              <a:rPr lang="en-US" dirty="0"/>
              <a:t>DELETE /posts/{:id} – a DELETE-Request will delete a Blogpost from the system</a:t>
            </a:r>
          </a:p>
        </p:txBody>
      </p:sp>
    </p:spTree>
    <p:extLst>
      <p:ext uri="{BB962C8B-B14F-4D97-AF65-F5344CB8AC3E}">
        <p14:creationId xmlns:p14="http://schemas.microsoft.com/office/powerpoint/2010/main" val="123753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2739-D07C-7128-F552-B82E8AF4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BAEA-4D49-FEA7-9C68-9935DEDFD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This is a very, very rudimentary introduction to the CONCEPT of REST-APIS.</a:t>
            </a:r>
          </a:p>
          <a:p>
            <a:r>
              <a:rPr lang="en-US" dirty="0"/>
              <a:t>This is by no means complete. </a:t>
            </a:r>
          </a:p>
          <a:p>
            <a:r>
              <a:rPr lang="en-US" dirty="0"/>
              <a:t>The presentation is meant to give people with NO Idea of how Web-Applications work a small taste for how that kind of stuff works.</a:t>
            </a:r>
          </a:p>
          <a:p>
            <a:r>
              <a:rPr lang="en-US" dirty="0"/>
              <a:t>THIS PRESENTATION IS MEANT TO ENABLE YOU TO ASK THE RIGHT QUESTIONS (Either Google or whatever meme LLM you are currently pestering)</a:t>
            </a:r>
          </a:p>
          <a:p>
            <a:r>
              <a:rPr lang="en-US" dirty="0"/>
              <a:t>THINGS WE DO NOT COVER:</a:t>
            </a:r>
          </a:p>
          <a:p>
            <a:pPr lvl="1"/>
            <a:r>
              <a:rPr lang="en-US" dirty="0"/>
              <a:t>Query Parameters</a:t>
            </a:r>
          </a:p>
          <a:p>
            <a:pPr lvl="1"/>
            <a:r>
              <a:rPr lang="en-US" dirty="0"/>
              <a:t>OSI-Layers</a:t>
            </a:r>
          </a:p>
          <a:p>
            <a:pPr lvl="1"/>
            <a:r>
              <a:rPr lang="en-US" dirty="0"/>
              <a:t>TCP/IP</a:t>
            </a:r>
          </a:p>
          <a:p>
            <a:pPr lvl="1"/>
            <a:r>
              <a:rPr lang="en-US" dirty="0"/>
              <a:t>HTTPS</a:t>
            </a:r>
          </a:p>
          <a:p>
            <a:pPr lvl="1"/>
            <a:r>
              <a:rPr lang="en-US" dirty="0"/>
              <a:t>Authentication / Authorization</a:t>
            </a:r>
          </a:p>
          <a:p>
            <a:pPr lvl="1"/>
            <a:r>
              <a:rPr lang="en-US" dirty="0" err="1"/>
              <a:t>Dockerization</a:t>
            </a:r>
            <a:endParaRPr lang="en-US" dirty="0"/>
          </a:p>
          <a:p>
            <a:pPr lvl="1"/>
            <a:r>
              <a:rPr lang="en-US" dirty="0"/>
              <a:t>DevOps Workflow</a:t>
            </a:r>
          </a:p>
          <a:p>
            <a:pPr lvl="1"/>
            <a:r>
              <a:rPr lang="en-US" dirty="0"/>
              <a:t>Git Workflow</a:t>
            </a:r>
          </a:p>
          <a:p>
            <a:pPr lvl="1"/>
            <a:r>
              <a:rPr lang="en-US" dirty="0"/>
              <a:t>Advanced Python</a:t>
            </a:r>
          </a:p>
          <a:p>
            <a:pPr lvl="1"/>
            <a:r>
              <a:rPr lang="en-US" dirty="0"/>
              <a:t>Multipart/form-data</a:t>
            </a:r>
          </a:p>
          <a:p>
            <a:pPr lvl="1"/>
            <a:r>
              <a:rPr lang="en-US" dirty="0"/>
              <a:t>Programming Patterns (MVC, Singleton, DRY, SOLID, Repository-Pattern…)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726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AC5C0-3BA9-3E76-6C8A-E087501F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39097"/>
            <a:ext cx="6446205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u="sng" dirty="0"/>
              <a:t>Hands on: Let’s build it!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D4843-8281-78D5-235B-5F5EC64D1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280847"/>
            <a:ext cx="644620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Using Python and Fastapi</a:t>
            </a:r>
          </a:p>
        </p:txBody>
      </p:sp>
      <p:pic>
        <p:nvPicPr>
          <p:cNvPr id="5" name="Picture 4" descr="A group of people working on a computer&#10;&#10;Description automatically generated">
            <a:extLst>
              <a:ext uri="{FF2B5EF4-FFF2-40B4-BE49-F238E27FC236}">
                <a16:creationId xmlns:a16="http://schemas.microsoft.com/office/drawing/2014/main" id="{9A423BD0-653C-C57E-5D32-CF322C6E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27" r="14459"/>
          <a:stretch/>
        </p:blipFill>
        <p:spPr>
          <a:xfrm>
            <a:off x="7541342" y="10"/>
            <a:ext cx="46506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a snake and a globe&#10;&#10;Description automatically generated">
            <a:extLst>
              <a:ext uri="{FF2B5EF4-FFF2-40B4-BE49-F238E27FC236}">
                <a16:creationId xmlns:a16="http://schemas.microsoft.com/office/drawing/2014/main" id="{20CF14D9-C5EA-26EC-1B7A-A3E7736B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1134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401A-6186-59AB-C701-BC086D33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u="sng" dirty="0"/>
              <a:t>Fastapi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17A6-1B15-384E-4847-DA80B4F9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Fastapi is a Framework for building Web-Applications with Python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(If you are seeing this presentation, I am assuming you know basic Python already)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It is very fast (by Python standards) approaching the performance of NodeJS (Typescript/JavaScript) and Golang services.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It takes care of the nitty-gritty work in the background such as type validation, binding to network interfaces and so on, so YOU can focus on your CODE.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It allows for the creation of fully Standard-Compliant REST-APIs and services in little time.</a:t>
            </a:r>
          </a:p>
        </p:txBody>
      </p:sp>
    </p:spTree>
    <p:extLst>
      <p:ext uri="{BB962C8B-B14F-4D97-AF65-F5344CB8AC3E}">
        <p14:creationId xmlns:p14="http://schemas.microsoft.com/office/powerpoint/2010/main" val="271972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0AAF-F664-139D-73E7-462787F9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1. Setting up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44F79-B10E-811C-7C7C-731044E41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Create a new Folder named something like “blogpost-example” and navigate into it.</a:t>
            </a:r>
          </a:p>
          <a:p>
            <a:pPr>
              <a:buFont typeface="+mj-lt"/>
              <a:buAutoNum type="arabicPeriod"/>
            </a:pPr>
            <a:r>
              <a:rPr lang="en-US" dirty="0"/>
              <a:t>(optional) If you feel comfortable using </a:t>
            </a:r>
            <a:r>
              <a:rPr lang="en-US" dirty="0">
                <a:hlinkClick r:id="rId2"/>
              </a:rPr>
              <a:t>virtual environments in python </a:t>
            </a:r>
            <a:r>
              <a:rPr lang="en-US" dirty="0"/>
              <a:t>(either a .</a:t>
            </a:r>
            <a:r>
              <a:rPr lang="en-US" dirty="0" err="1"/>
              <a:t>venv</a:t>
            </a:r>
            <a:r>
              <a:rPr lang="en-US" dirty="0"/>
              <a:t> file or by using anaconda) I highly recommend that you set one up for this project.</a:t>
            </a:r>
          </a:p>
          <a:p>
            <a:pPr>
              <a:buFont typeface="+mj-lt"/>
              <a:buAutoNum type="arabicPeriod"/>
            </a:pPr>
            <a:r>
              <a:rPr lang="en-US" dirty="0"/>
              <a:t>Create a file called “</a:t>
            </a:r>
            <a:r>
              <a:rPr lang="en-US" dirty="0" err="1"/>
              <a:t>main.py</a:t>
            </a:r>
            <a:r>
              <a:rPr lang="en-US" dirty="0"/>
              <a:t>” – This is where our code will live</a:t>
            </a:r>
          </a:p>
          <a:p>
            <a:pPr>
              <a:buFont typeface="+mj-lt"/>
              <a:buAutoNum type="arabicPeriod"/>
            </a:pPr>
            <a:r>
              <a:rPr lang="en-US" dirty="0"/>
              <a:t>Install the relevant dependencies.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We will need the Fastapi framework for this, so go ahead and install that using 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pip install “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fastapi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[standard]”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Next, we will need a package called “</a:t>
            </a:r>
            <a:r>
              <a:rPr lang="en-US" dirty="0" err="1"/>
              <a:t>pydantic</a:t>
            </a:r>
            <a:r>
              <a:rPr lang="en-US" dirty="0"/>
              <a:t>” which will take care of </a:t>
            </a:r>
            <a:r>
              <a:rPr lang="en-US" i="1" dirty="0"/>
              <a:t>Serializing/Deserializing </a:t>
            </a:r>
            <a:r>
              <a:rPr lang="en-US" dirty="0"/>
              <a:t>of data (Turning a Python object into a string to be sent over the network, or turning a string received over the network into a Python object)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pip install 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pydantic</a:t>
            </a:r>
            <a:endParaRPr lang="en-US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36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5BE6FE-6987-89C7-6584-DAE0AED1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C582-CAF2-FBFA-9DBD-27F26799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2. Implementing the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EDFF-6278-D076-1C1B-1367A1D3F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i="1" dirty="0"/>
              <a:t>Now it is time to start working on the actual code.</a:t>
            </a:r>
          </a:p>
          <a:p>
            <a:pPr>
              <a:buFont typeface="+mj-lt"/>
              <a:buAutoNum type="arabicPeriod"/>
            </a:pPr>
            <a:r>
              <a:rPr lang="en-US" sz="1600" i="1" dirty="0"/>
              <a:t>In our “</a:t>
            </a:r>
            <a:r>
              <a:rPr lang="en-US" sz="1600" i="1" dirty="0" err="1"/>
              <a:t>main.py</a:t>
            </a:r>
            <a:r>
              <a:rPr lang="en-US" sz="1600" i="1" dirty="0"/>
              <a:t>” let’s begin by creating an Instance of the App Engine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D433178-0BB6-B121-93E6-DEC47C6A4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3047086"/>
            <a:ext cx="6277349" cy="244816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6352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C9EB-561A-859C-3C3B-AC7B94DB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2. Implementing the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26C55-A176-DAB2-8270-1B5678AC7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en-US" dirty="0"/>
              <a:t>Let’s add our “Database”.</a:t>
            </a:r>
          </a:p>
          <a:p>
            <a:r>
              <a:rPr lang="en-US" dirty="0"/>
              <a:t>For now, we will have it in memory.</a:t>
            </a:r>
          </a:p>
          <a:p>
            <a:r>
              <a:rPr lang="en-US" dirty="0"/>
              <a:t>We will emulate a Database by declaring a List of Dictionaries, representing our Blogposts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D639BEE-2536-0463-1EB4-69C7CFEE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541" y="2413000"/>
            <a:ext cx="227625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73914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E1D9-2D7D-C536-B7D1-6059F6D1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2. Implementing the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F669C-CC7F-0479-569E-0F60AE260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/>
              <a:t>Now it’s time for our first Endpoint. </a:t>
            </a:r>
          </a:p>
          <a:p>
            <a:r>
              <a:rPr lang="en-US" sz="1600"/>
              <a:t>This will be a GET-Endpoint, accepting the following Request:</a:t>
            </a:r>
          </a:p>
          <a:p>
            <a:pPr lvl="1"/>
            <a:r>
              <a:rPr lang="en-US" dirty="0"/>
              <a:t>GET [</a:t>
            </a:r>
            <a:r>
              <a:rPr lang="en-US"/>
              <a:t>hostname:port</a:t>
            </a:r>
            <a:r>
              <a:rPr lang="en-US" dirty="0"/>
              <a:t>]/posts Http/1.1</a:t>
            </a:r>
          </a:p>
          <a:p>
            <a:r>
              <a:rPr lang="en-US" sz="1600"/>
              <a:t>It will return the List of Blogposts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9D88C74-9FB9-5BD3-D6C1-08EF6EF0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3062780"/>
            <a:ext cx="6277349" cy="241677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43264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7B5A-5FF3-7870-B634-FB2351D9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2. Implementing the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C26E9-E00D-1C72-1478-2B683E174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Now, time for another GET-Endpoint.</a:t>
            </a:r>
          </a:p>
          <a:p>
            <a:pPr>
              <a:lnSpc>
                <a:spcPct val="90000"/>
              </a:lnSpc>
            </a:pPr>
            <a:r>
              <a:rPr lang="en-US" sz="1600"/>
              <a:t>This time, we want an Endpoint, which returns a SINGLE Blogpost with the Specified ID</a:t>
            </a:r>
          </a:p>
          <a:p>
            <a:pPr>
              <a:lnSpc>
                <a:spcPct val="90000"/>
              </a:lnSpc>
            </a:pPr>
            <a:r>
              <a:rPr lang="en-US" sz="1600"/>
              <a:t>We do this by using </a:t>
            </a:r>
            <a:r>
              <a:rPr lang="en-US" sz="1600">
                <a:hlinkClick r:id="rId2"/>
              </a:rPr>
              <a:t>PATH-PARAMETERS</a:t>
            </a: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This Endpoint will listen to [hostname:port]/posts/{id} where {id} is a placeholder for an actual id. So for example, [hostname:port]/posts/1 will return the post with id==1</a:t>
            </a:r>
          </a:p>
        </p:txBody>
      </p:sp>
      <p:pic>
        <p:nvPicPr>
          <p:cNvPr id="5" name="Picture 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85243EF1-1AAB-A933-397F-7E2A4FC9A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1" y="2764605"/>
            <a:ext cx="6277349" cy="301312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2306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15D4-1D90-D8B4-CCDB-836D6057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/>
              <a:t>2. Implementing the logic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81127-0DA2-3380-0FE5-E86CF3CB0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4" y="2413000"/>
            <a:ext cx="5277286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How about CREATING a Post?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We can do that with the POST-Method.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So, let’s implement an Endpoint which accepts a POST-Request.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POST-Request needs to contain a JSON-String which contains a Blogpost to be added to the “database”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The setup for this is a little bit more complex.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Now, you could just accept ANY string, and hope that whoever is talking to your API is sticking to the rules and sending a correct body.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OR you implement what is called a Data Transfer Object which will allow your Fastapi Server to accept ONLY CORRECT BODIES.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If a Request does not contain the right data, the request will be rejected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005B38D-7D48-F692-B920-6CD8369E8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489" y="3327628"/>
            <a:ext cx="2204909" cy="189070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F7C5B7B-32E2-C096-D30A-55393E2A2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267" y="4071357"/>
            <a:ext cx="2205731" cy="114698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2167B-4FB1-F6FD-030C-9FF1A90B9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489" y="2840383"/>
            <a:ext cx="2205731" cy="25365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155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3B63-962C-6372-DBB0-422A7B261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2. Implementing the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82CF-B83A-1A90-11F6-E1F6A74FF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en-US"/>
              <a:t>Let’s add an Endpoint for updating a Blogpost.</a:t>
            </a:r>
          </a:p>
          <a:p>
            <a:r>
              <a:rPr lang="en-US"/>
              <a:t>Here, our Endpoint will accept PUT-Requests and will listen at [hostname:port]/posts/{id} as well</a:t>
            </a:r>
          </a:p>
          <a:p>
            <a:r>
              <a:rPr lang="en-US"/>
              <a:t>It accepts another Body, this time an UpdateBody data-type which will allow a client to modify the author and content of a Post, but nothing more.</a:t>
            </a:r>
          </a:p>
          <a:p>
            <a:r>
              <a:rPr lang="en-US"/>
              <a:t>The Endpoint will listen for PUT-Requests, if a Post with the specified id has been found, it will be modified, otherwise a 404-Error code will be returned.</a:t>
            </a:r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0BDF64D-F105-6597-F1D5-D1800502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03" y="2036038"/>
            <a:ext cx="2890484" cy="300310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B3224F3-ED34-089A-F6BB-20A8F906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36" y="5180044"/>
            <a:ext cx="2913062" cy="123076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4850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E858-83C7-38B2-E545-09CF97175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2. Implementing the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AF487-E1C6-39E7-05B8-33C3474CE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/>
              <a:t>Finally, let’s add a DELETE Endpoint</a:t>
            </a:r>
          </a:p>
          <a:p>
            <a:r>
              <a:rPr lang="en-US" sz="1600"/>
              <a:t>This Endpoint listens on [hostname:port]/posts/{id} and accepts DELETE-Requests</a:t>
            </a:r>
          </a:p>
          <a:p>
            <a:r>
              <a:rPr lang="en-US" sz="1600"/>
              <a:t>If a post with the specified ID has been found, it will be deleted and a copy of the Post will be returned to the client (standard practice), so the client can validate once more that the right post has been deleted.</a:t>
            </a: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AD29DC6-1FF1-F258-E622-F1B1DB25C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1" y="2874459"/>
            <a:ext cx="6277349" cy="279341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6321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53940-DE3E-420C-EC38-789229D0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u="sng"/>
              <a:t>What is a REST-API?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F2900-DB17-3B34-2D77-A28C2E51E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And why would I want to build one?</a:t>
            </a:r>
            <a:endParaRPr lang="en-US"/>
          </a:p>
        </p:txBody>
      </p:sp>
      <p:pic>
        <p:nvPicPr>
          <p:cNvPr id="5" name="Picture 4" descr="A computer with rainbow colored lines&#10;&#10;Description automatically generated with medium confidence">
            <a:extLst>
              <a:ext uri="{FF2B5EF4-FFF2-40B4-BE49-F238E27FC236}">
                <a16:creationId xmlns:a16="http://schemas.microsoft.com/office/drawing/2014/main" id="{D6EB67EE-C1DC-4460-22F8-0E33AD13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6" r="7506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8763-EF8A-216F-DE71-4B72ED15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3. Testing our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36BD-18F0-94A3-CD27-EE6808FFE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Ok, let’s see if the server works.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We will do this, using an application called </a:t>
            </a:r>
            <a:r>
              <a:rPr lang="en-US" sz="1200" dirty="0">
                <a:hlinkClick r:id="rId2"/>
              </a:rPr>
              <a:t>Postman</a:t>
            </a:r>
            <a:r>
              <a:rPr lang="en-US" sz="12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Postman allows us to send requests to our server.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First, start it with the command (within the directory where “</a:t>
            </a:r>
            <a:r>
              <a:rPr lang="en-US" sz="1200" dirty="0" err="1"/>
              <a:t>main.py</a:t>
            </a:r>
            <a:r>
              <a:rPr lang="en-US" sz="1200" dirty="0"/>
              <a:t>” is) </a:t>
            </a:r>
            <a:r>
              <a:rPr lang="en-US" sz="1200" dirty="0" err="1"/>
              <a:t>fastapi</a:t>
            </a:r>
            <a:r>
              <a:rPr lang="en-US" sz="1200" dirty="0"/>
              <a:t> dev </a:t>
            </a:r>
            <a:r>
              <a:rPr lang="en-US" sz="1200" dirty="0" err="1"/>
              <a:t>main.py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Next, open Postman. By default, the server will run on </a:t>
            </a:r>
            <a:r>
              <a:rPr lang="en-US" sz="1200" dirty="0">
                <a:hlinkClick r:id="rId3"/>
              </a:rPr>
              <a:t>http://localhost:8000/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First, test the GET-Endpoint for getting ALL Blogposts: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Create a new GET Request to </a:t>
            </a:r>
            <a:r>
              <a:rPr lang="en-US" sz="1200" dirty="0">
                <a:hlinkClick r:id="rId4"/>
              </a:rPr>
              <a:t>http://localhost:8000/posts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dirty="0"/>
              <a:t>The output should be a JSON-String, containing all Blogposts.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DCFB89-5CEE-5ED7-87C1-99CAB067D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197" y="2413000"/>
            <a:ext cx="493865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78376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1E6-F89B-F839-DB37-8F42B291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3. Testing our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16786-2BB0-2829-32BA-13160B6F8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/>
              <a:t>Ok, now let’s test the other Endpoints.</a:t>
            </a:r>
          </a:p>
          <a:p>
            <a:r>
              <a:rPr lang="en-US" sz="1600"/>
              <a:t>Send a GET-Request to </a:t>
            </a:r>
            <a:r>
              <a:rPr lang="en-US" sz="1600">
                <a:hlinkClick r:id="rId2"/>
              </a:rPr>
              <a:t>http://localhost:8000/posts/1</a:t>
            </a:r>
            <a:r>
              <a:rPr lang="en-US" sz="1600"/>
              <a:t> to see if we can get a single blogpost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89F4DF-C672-6F18-0F74-FCFB539E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1" y="2772453"/>
            <a:ext cx="6277349" cy="299743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97500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E41A-F6E0-BDA8-196B-FC7D8D37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3. Testing our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A4054-99B6-7836-F986-F057E4EFA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/>
              <a:t>Let’s check the next Endpoint.</a:t>
            </a:r>
          </a:p>
          <a:p>
            <a:r>
              <a:rPr lang="en-US" sz="1600"/>
              <a:t>How about we try creating a Blogpost?</a:t>
            </a:r>
          </a:p>
          <a:p>
            <a:r>
              <a:rPr lang="en-US" sz="1600"/>
              <a:t>Send a new POST-Request to </a:t>
            </a:r>
            <a:r>
              <a:rPr lang="en-US" sz="1600">
                <a:hlinkClick r:id="rId2"/>
              </a:rPr>
              <a:t>http://localhost/posts</a:t>
            </a:r>
            <a:r>
              <a:rPr lang="en-US" sz="1600"/>
              <a:t> with the following body:</a:t>
            </a:r>
          </a:p>
          <a:p>
            <a:pPr lvl="1"/>
            <a:r>
              <a:rPr lang="en-US" dirty="0"/>
              <a:t>{ “author”: “</a:t>
            </a:r>
            <a:r>
              <a:rPr lang="en-US"/>
              <a:t>yourName</a:t>
            </a:r>
            <a:r>
              <a:rPr lang="en-US" dirty="0"/>
              <a:t>”, “content”: “Lorem Ipsum” }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3EFCF8-8F79-6A83-1FF9-E7FF3E7F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1" y="2772453"/>
            <a:ext cx="6277349" cy="299743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07272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F6DE-94A1-F673-3668-8BB0A350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3. Testing our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CA89C-FD7E-280B-7ED0-88F4F0FF3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/>
              <a:t>Let’s check if we can update a blogpost.</a:t>
            </a:r>
          </a:p>
          <a:p>
            <a:r>
              <a:rPr lang="en-US" sz="1600"/>
              <a:t>Send a PUT-Request to </a:t>
            </a:r>
            <a:r>
              <a:rPr lang="en-US" sz="1600">
                <a:hlinkClick r:id="rId2"/>
              </a:rPr>
              <a:t>http://localhost:8000/posts/1</a:t>
            </a:r>
            <a:r>
              <a:rPr lang="en-US" sz="1600"/>
              <a:t> with the following body:</a:t>
            </a:r>
          </a:p>
          <a:p>
            <a:pPr lvl="1"/>
            <a:r>
              <a:rPr lang="en-US" dirty="0"/>
              <a:t>{ “author”: “</a:t>
            </a:r>
            <a:r>
              <a:rPr lang="en-US"/>
              <a:t>updated_author</a:t>
            </a:r>
            <a:r>
              <a:rPr lang="en-US" dirty="0"/>
              <a:t>”, “content”: “</a:t>
            </a:r>
            <a:r>
              <a:rPr lang="en-US"/>
              <a:t>updated_content</a:t>
            </a:r>
            <a:r>
              <a:rPr lang="en-US" dirty="0"/>
              <a:t>” }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741990-AD48-C13F-2BAC-8F0DA38BF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1" y="2772453"/>
            <a:ext cx="6277349" cy="299743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0161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7539-F1F9-CA8C-D82B-15EFD8D0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3. Testing our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8162-5B59-933B-8F1D-CD3B85BC8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/>
              <a:t>Last test: Deleting a post</a:t>
            </a:r>
          </a:p>
          <a:p>
            <a:r>
              <a:rPr lang="en-US" sz="1600"/>
              <a:t>Send a DELETE-Request to </a:t>
            </a:r>
            <a:r>
              <a:rPr lang="en-US" sz="1600">
                <a:hlinkClick r:id="rId2"/>
              </a:rPr>
              <a:t>http://localhost:8000/posts/1</a:t>
            </a:r>
            <a:r>
              <a:rPr lang="en-US" sz="1600"/>
              <a:t> </a:t>
            </a:r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0ED969-1BCC-E7AE-5A6E-A8D0DC80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1" y="2772453"/>
            <a:ext cx="6277349" cy="299743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6511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3A34E-2874-540E-9C6C-4F42D75A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u="sng"/>
              <a:t>Wrapping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193AE-44AC-37B0-CBC0-D7E82C1C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What we didn’t cover</a:t>
            </a:r>
            <a:endParaRPr lang="en-US"/>
          </a:p>
          <a:p>
            <a:pPr algn="l"/>
            <a:endParaRPr lang="en-US"/>
          </a:p>
        </p:txBody>
      </p:sp>
      <p:pic>
        <p:nvPicPr>
          <p:cNvPr id="5" name="Picture 4" descr="A group of people sitting on blue couches&#10;&#10;Description automatically generated">
            <a:extLst>
              <a:ext uri="{FF2B5EF4-FFF2-40B4-BE49-F238E27FC236}">
                <a16:creationId xmlns:a16="http://schemas.microsoft.com/office/drawing/2014/main" id="{F58FF958-C48C-3DA3-66EC-1A5C4A32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83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0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8AD68-7B46-1DA8-88E5-6F8A1898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Next Steps-Database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ACE8B-1094-4D02-13BE-3844B4E44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step should be, to integrate a Database, as keeping everything in Memory is not really a good way of handling data.</a:t>
            </a:r>
          </a:p>
          <a:p>
            <a:r>
              <a:rPr lang="en-US" dirty="0"/>
              <a:t>As well as taking a look at the Patterns of </a:t>
            </a:r>
            <a:r>
              <a:rPr lang="en-US" dirty="0">
                <a:hlinkClick r:id="rId2"/>
              </a:rPr>
              <a:t>MVC</a:t>
            </a:r>
            <a:r>
              <a:rPr lang="en-US" dirty="0"/>
              <a:t> and the </a:t>
            </a:r>
            <a:r>
              <a:rPr lang="en-US" dirty="0">
                <a:hlinkClick r:id="rId3"/>
              </a:rPr>
              <a:t>Repository Pattern</a:t>
            </a:r>
            <a:endParaRPr lang="en-US" dirty="0"/>
          </a:p>
          <a:p>
            <a:r>
              <a:rPr lang="en-US" dirty="0"/>
              <a:t>I personally recommend SQLite as a database for beginners as it requires a simple python import and runs on a database file</a:t>
            </a:r>
          </a:p>
        </p:txBody>
      </p:sp>
    </p:spTree>
    <p:extLst>
      <p:ext uri="{BB962C8B-B14F-4D97-AF65-F5344CB8AC3E}">
        <p14:creationId xmlns:p14="http://schemas.microsoft.com/office/powerpoint/2010/main" val="3983737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27DE4-E399-5B63-5268-E2F07511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Next Steps –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F140-298C-C506-3B0D-25E49D7B0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also think about </a:t>
            </a:r>
            <a:r>
              <a:rPr lang="en-US" dirty="0">
                <a:hlinkClick r:id="rId2"/>
              </a:rPr>
              <a:t>Authentication/Authorization </a:t>
            </a:r>
            <a:r>
              <a:rPr lang="en-US" dirty="0"/>
              <a:t>in </a:t>
            </a:r>
            <a:r>
              <a:rPr lang="en-US" dirty="0">
                <a:hlinkClick r:id="rId3"/>
              </a:rPr>
              <a:t>Fastapi</a:t>
            </a:r>
            <a:endParaRPr lang="en-US" dirty="0"/>
          </a:p>
          <a:p>
            <a:r>
              <a:rPr lang="en-US" dirty="0"/>
              <a:t>This is so your API is not raided by “Le Society” Hackers.</a:t>
            </a:r>
          </a:p>
        </p:txBody>
      </p:sp>
    </p:spTree>
    <p:extLst>
      <p:ext uri="{BB962C8B-B14F-4D97-AF65-F5344CB8AC3E}">
        <p14:creationId xmlns:p14="http://schemas.microsoft.com/office/powerpoint/2010/main" val="353994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chip with many different components&#10;&#10;Description automatically generated">
            <a:extLst>
              <a:ext uri="{FF2B5EF4-FFF2-40B4-BE49-F238E27FC236}">
                <a16:creationId xmlns:a16="http://schemas.microsoft.com/office/drawing/2014/main" id="{661DDC9B-18C1-F177-48F5-4C9C9888DD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25" r="9508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F4E92-6645-F95A-72BC-B57078BF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u="sng" dirty="0"/>
              <a:t>What is an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AD5B-A84B-AD55-02D3-BB8783C3F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API = </a:t>
            </a:r>
            <a:r>
              <a:rPr lang="en-US" sz="1300" b="1" dirty="0"/>
              <a:t>“Application programming interface”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A type of Software Interface, connecting Computers or Computer Programs together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A “User Interface” enables a Human to exchange Information with Software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An API enables Programs to exchange Information with each other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This opens a piece of Software up to the outside world.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This can take many forms: Shared Memory, Data sent over Networks, Radio Signals, etc.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Minecraft has an API, allowing Mods to communicate with the Game Engine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Instagram Servers offer an API for Image uploads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97551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network with many objects&#10;&#10;Description automatically generated with medium confidence">
            <a:extLst>
              <a:ext uri="{FF2B5EF4-FFF2-40B4-BE49-F238E27FC236}">
                <a16:creationId xmlns:a16="http://schemas.microsoft.com/office/drawing/2014/main" id="{9D71B93E-EBB4-F894-6A5E-CBE7DDB34C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950" r="7184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9134F-1A86-AD5D-5D60-1CCEDC31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u="sng"/>
              <a:t>REST = Representational State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A3C9-0CBA-A2D8-895C-6DF0510D5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Architectural Style for creating APIs using the Http Protocol</a:t>
            </a:r>
          </a:p>
          <a:p>
            <a:r>
              <a:rPr lang="en-US" dirty="0"/>
              <a:t>It was used to guide the layout and creation of the modern World Wide Web</a:t>
            </a:r>
          </a:p>
          <a:p>
            <a:r>
              <a:rPr lang="en-US" dirty="0"/>
              <a:t>Applications ”expose” an API using the Hypertext Transfer Protocol (Http) to exchange Data over a network</a:t>
            </a:r>
          </a:p>
          <a:p>
            <a:r>
              <a:rPr lang="en-US" dirty="0"/>
              <a:t>REST offers guidelines and Practices on how these APIs must be shaped</a:t>
            </a:r>
          </a:p>
          <a:p>
            <a:r>
              <a:rPr lang="en-US" dirty="0"/>
              <a:t>The Gold Standard for creating Web Applications</a:t>
            </a:r>
          </a:p>
          <a:p>
            <a:r>
              <a:rPr lang="en-US" dirty="0"/>
              <a:t>Most of the Web Applications out there use REST</a:t>
            </a:r>
          </a:p>
        </p:txBody>
      </p:sp>
    </p:spTree>
    <p:extLst>
      <p:ext uri="{BB962C8B-B14F-4D97-AF65-F5344CB8AC3E}">
        <p14:creationId xmlns:p14="http://schemas.microsoft.com/office/powerpoint/2010/main" val="293369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F1B0A-7D69-90F9-E0F7-6F7345CB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u="sng" dirty="0"/>
              <a:t>The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50895-B18D-36B7-F44D-B1624404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Covering the Bedrock of REST</a:t>
            </a:r>
          </a:p>
        </p:txBody>
      </p:sp>
      <p:pic>
        <p:nvPicPr>
          <p:cNvPr id="5" name="Picture 4" descr="A computer screen shot of a notebook&#10;&#10;Description automatically generated">
            <a:extLst>
              <a:ext uri="{FF2B5EF4-FFF2-40B4-BE49-F238E27FC236}">
                <a16:creationId xmlns:a16="http://schemas.microsoft.com/office/drawing/2014/main" id="{85F7C96F-4E7E-591D-11D7-9A20714C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2" r="988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ervers and a clipboard&#10;&#10;Description automatically generated">
            <a:extLst>
              <a:ext uri="{FF2B5EF4-FFF2-40B4-BE49-F238E27FC236}">
                <a16:creationId xmlns:a16="http://schemas.microsoft.com/office/drawing/2014/main" id="{FDD9DF56-6DD6-40CF-0870-B832B451BF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531" r="360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81563-83CC-6119-B90C-46C0B757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u="sng" dirty="0"/>
              <a:t>The HTTP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B4FD-2EC6-DA98-3805-AB818A0C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hlinkClick r:id="rId3"/>
              </a:rPr>
              <a:t>Hypertext Transfer Protocol</a:t>
            </a:r>
            <a:endParaRPr lang="en-US" sz="1500"/>
          </a:p>
          <a:p>
            <a:pPr>
              <a:lnSpc>
                <a:spcPct val="90000"/>
              </a:lnSpc>
            </a:pPr>
            <a:r>
              <a:rPr lang="en-US" sz="1500"/>
              <a:t>An </a:t>
            </a:r>
            <a:r>
              <a:rPr lang="en-US" sz="1500">
                <a:hlinkClick r:id="rId4"/>
              </a:rPr>
              <a:t>Application Layer </a:t>
            </a:r>
            <a:r>
              <a:rPr lang="en-US" sz="1500"/>
              <a:t>protocol specifying how to transfer hypermedia between Clients and Servers</a:t>
            </a:r>
          </a:p>
          <a:p>
            <a:pPr>
              <a:lnSpc>
                <a:spcPct val="90000"/>
              </a:lnSpc>
            </a:pPr>
            <a:r>
              <a:rPr lang="en-US" sz="1500"/>
              <a:t>Follows a Request-Response-Cycle, meaning that Data is </a:t>
            </a:r>
            <a:r>
              <a:rPr lang="en-US" sz="1500" b="1"/>
              <a:t>only</a:t>
            </a:r>
            <a:r>
              <a:rPr lang="en-US" sz="1500"/>
              <a:t> transferred in response to an explicit request for said data. (No server-side push of data like in chat applications for example)</a:t>
            </a:r>
          </a:p>
          <a:p>
            <a:pPr>
              <a:lnSpc>
                <a:spcPct val="90000"/>
              </a:lnSpc>
            </a:pPr>
            <a:r>
              <a:rPr lang="en-US" sz="1500"/>
              <a:t>Data is transmitted as Text over the Network</a:t>
            </a:r>
          </a:p>
          <a:p>
            <a:pPr>
              <a:lnSpc>
                <a:spcPct val="90000"/>
              </a:lnSpc>
            </a:pPr>
            <a:r>
              <a:rPr lang="en-US" sz="1500"/>
              <a:t>Http is a stateless protocol, meaning that the receiver of a request does not need to retain the state from a previous request</a:t>
            </a:r>
          </a:p>
        </p:txBody>
      </p:sp>
    </p:spTree>
    <p:extLst>
      <p:ext uri="{BB962C8B-B14F-4D97-AF65-F5344CB8AC3E}">
        <p14:creationId xmlns:p14="http://schemas.microsoft.com/office/powerpoint/2010/main" val="66077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97DD-6130-3217-B200-C8DADB91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Anatomy of an Http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3411-B468-D6E6-9BC7-CD3A59235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dirty="0"/>
              <a:t>A Request consists of the Method, then a Space, the requested URI, another Space, the protocol Version, a carriage return (‘\r’ character) and a line feed (additional content)</a:t>
            </a:r>
          </a:p>
          <a:p>
            <a:pPr>
              <a:lnSpc>
                <a:spcPct val="90000"/>
              </a:lnSpc>
            </a:pPr>
            <a:r>
              <a:rPr lang="en-US" sz="900" u="sng" dirty="0"/>
              <a:t>Method</a:t>
            </a:r>
            <a:r>
              <a:rPr lang="en-US" sz="900" dirty="0"/>
              <a:t>: Tells the Receiver what kind of Request it is going to be (GET, POST, PUT, DELETE)</a:t>
            </a:r>
          </a:p>
          <a:p>
            <a:pPr>
              <a:lnSpc>
                <a:spcPct val="90000"/>
              </a:lnSpc>
            </a:pPr>
            <a:r>
              <a:rPr lang="en-US" sz="900" u="sng" dirty="0"/>
              <a:t>URI</a:t>
            </a:r>
            <a:r>
              <a:rPr lang="en-US" sz="900" dirty="0"/>
              <a:t>: Unique Resource Identifier (the path to a resource, e.g., /posts/images/)</a:t>
            </a:r>
          </a:p>
          <a:p>
            <a:pPr>
              <a:lnSpc>
                <a:spcPct val="90000"/>
              </a:lnSpc>
            </a:pPr>
            <a:r>
              <a:rPr lang="en-US" sz="900" u="sng" dirty="0"/>
              <a:t>Protocol Version</a:t>
            </a:r>
            <a:r>
              <a:rPr lang="en-US" sz="900" dirty="0"/>
              <a:t>: Tells the Server what kind of Http-Protocol is being used (for example Http/1.1)</a:t>
            </a:r>
          </a:p>
          <a:p>
            <a:pPr>
              <a:lnSpc>
                <a:spcPct val="90000"/>
              </a:lnSpc>
            </a:pPr>
            <a:r>
              <a:rPr lang="en-US" sz="900" u="sng" dirty="0"/>
              <a:t>Line Feed</a:t>
            </a:r>
            <a:r>
              <a:rPr lang="en-US" sz="900" dirty="0"/>
              <a:t>: The actual Content of the request</a:t>
            </a:r>
          </a:p>
          <a:p>
            <a:pPr lvl="1">
              <a:lnSpc>
                <a:spcPct val="90000"/>
              </a:lnSpc>
            </a:pPr>
            <a:r>
              <a:rPr lang="en-US" sz="900" u="sng" dirty="0"/>
              <a:t>Headers</a:t>
            </a:r>
            <a:r>
              <a:rPr lang="en-US" sz="900" dirty="0"/>
              <a:t>: Additional Information about the request and its contents. </a:t>
            </a:r>
          </a:p>
          <a:p>
            <a:pPr lvl="2">
              <a:lnSpc>
                <a:spcPct val="90000"/>
              </a:lnSpc>
            </a:pPr>
            <a:r>
              <a:rPr lang="en-US" sz="900" u="sng" dirty="0"/>
              <a:t>For Example</a:t>
            </a:r>
            <a:r>
              <a:rPr lang="en-US" sz="900" dirty="0"/>
              <a:t>: ”Authentication: </a:t>
            </a:r>
            <a:r>
              <a:rPr lang="en-US" sz="900" dirty="0" err="1"/>
              <a:t>SomeCryptographicToken</a:t>
            </a:r>
            <a:r>
              <a:rPr lang="en-US" sz="900" dirty="0"/>
              <a:t>” -&gt; Identifies the client or “Content-Type: application/</a:t>
            </a:r>
            <a:r>
              <a:rPr lang="en-US" sz="900" dirty="0" err="1"/>
              <a:t>json</a:t>
            </a:r>
            <a:r>
              <a:rPr lang="en-US" sz="900" dirty="0"/>
              <a:t>” -&gt; Tells the server, that the body contains a JSON-String or “Accept: application/</a:t>
            </a:r>
            <a:r>
              <a:rPr lang="en-US" sz="900" dirty="0" err="1"/>
              <a:t>json</a:t>
            </a:r>
            <a:r>
              <a:rPr lang="en-US" sz="900" dirty="0"/>
              <a:t>” -&gt; tells the Server, that the client expects a JSON-String in return</a:t>
            </a:r>
          </a:p>
          <a:p>
            <a:pPr lvl="1">
              <a:lnSpc>
                <a:spcPct val="90000"/>
              </a:lnSpc>
            </a:pPr>
            <a:r>
              <a:rPr lang="en-US" sz="900" u="sng" dirty="0"/>
              <a:t>Body</a:t>
            </a:r>
            <a:r>
              <a:rPr lang="en-US" sz="900" dirty="0"/>
              <a:t>: Contains the data payload to be sent with a request. The data is encoded as a string</a:t>
            </a:r>
            <a:endParaRPr lang="en-US" sz="900" u="sng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7D225C-EC29-937A-D58E-B79ABC59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3204020"/>
            <a:ext cx="6277349" cy="21342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35458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7364-72D1-9B0E-003C-850AF743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u="sng" dirty="0"/>
              <a:t>Anatomy of an Http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2DF46-DF82-A6ED-F656-6EB188BE9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/>
              <a:t>A Response works on the same Principle as a Request</a:t>
            </a:r>
          </a:p>
          <a:p>
            <a:pPr>
              <a:lnSpc>
                <a:spcPct val="90000"/>
              </a:lnSpc>
            </a:pPr>
            <a:r>
              <a:rPr lang="en-US" sz="900"/>
              <a:t>Data is transferred back to the client in the form of text</a:t>
            </a:r>
          </a:p>
          <a:p>
            <a:pPr>
              <a:lnSpc>
                <a:spcPct val="90000"/>
              </a:lnSpc>
            </a:pPr>
            <a:r>
              <a:rPr lang="en-US" sz="900"/>
              <a:t>It consists of a Status-Code, Headers and optionally some content</a:t>
            </a:r>
          </a:p>
          <a:p>
            <a:pPr lvl="1">
              <a:lnSpc>
                <a:spcPct val="90000"/>
              </a:lnSpc>
            </a:pPr>
            <a:r>
              <a:rPr lang="en-US" sz="900" u="sng"/>
              <a:t>Status-Code</a:t>
            </a:r>
            <a:r>
              <a:rPr lang="en-US" sz="900"/>
              <a:t>: Tells the client about what happened to his request</a:t>
            </a:r>
          </a:p>
          <a:p>
            <a:pPr lvl="2">
              <a:lnSpc>
                <a:spcPct val="90000"/>
              </a:lnSpc>
            </a:pPr>
            <a:r>
              <a:rPr lang="en-US" sz="900"/>
              <a:t>Codes ranging from 200-299 mean some form of success</a:t>
            </a:r>
          </a:p>
          <a:p>
            <a:pPr lvl="2">
              <a:lnSpc>
                <a:spcPct val="90000"/>
              </a:lnSpc>
            </a:pPr>
            <a:r>
              <a:rPr lang="en-US" sz="900"/>
              <a:t>Codes ranging from 300-399 serve as redirects, telling the client to ask elsewhere for the information</a:t>
            </a:r>
          </a:p>
          <a:p>
            <a:pPr lvl="2">
              <a:lnSpc>
                <a:spcPct val="90000"/>
              </a:lnSpc>
            </a:pPr>
            <a:r>
              <a:rPr lang="en-US" sz="900"/>
              <a:t>Codes from 400-499 mean the request was not successful because of HOW the client sent the request</a:t>
            </a:r>
          </a:p>
          <a:p>
            <a:pPr lvl="2">
              <a:lnSpc>
                <a:spcPct val="90000"/>
              </a:lnSpc>
            </a:pPr>
            <a:r>
              <a:rPr lang="en-US" sz="900"/>
              <a:t>Codes from 500-599 mean the request was not successful because of the server running into problems</a:t>
            </a:r>
          </a:p>
          <a:p>
            <a:pPr lvl="1">
              <a:lnSpc>
                <a:spcPct val="90000"/>
              </a:lnSpc>
            </a:pPr>
            <a:r>
              <a:rPr lang="en-US" sz="900" u="sng"/>
              <a:t>Headers</a:t>
            </a:r>
            <a:r>
              <a:rPr lang="en-US" sz="900"/>
              <a:t>: Same as with request, contain information about the response</a:t>
            </a:r>
          </a:p>
          <a:p>
            <a:pPr lvl="1">
              <a:lnSpc>
                <a:spcPct val="90000"/>
              </a:lnSpc>
            </a:pPr>
            <a:r>
              <a:rPr lang="en-US" sz="900" u="sng"/>
              <a:t>Content</a:t>
            </a:r>
            <a:r>
              <a:rPr lang="en-US" sz="900"/>
              <a:t>: Optionally some data that was requested by the client (an html file, json, xml etc)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3EBB833-B5E3-21B6-4369-4701E24F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50" y="2413000"/>
            <a:ext cx="4630951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31190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445</TotalTime>
  <Words>2471</Words>
  <Application>Microsoft Macintosh PowerPoint</Application>
  <PresentationFormat>Widescreen</PresentationFormat>
  <Paragraphs>206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Aptos</vt:lpstr>
      <vt:lpstr>Century Gothic</vt:lpstr>
      <vt:lpstr>Wingdings 2</vt:lpstr>
      <vt:lpstr>Quotable</vt:lpstr>
      <vt:lpstr>A surface-level Intro to  REST-APIs</vt:lpstr>
      <vt:lpstr>DISCLAIMER:</vt:lpstr>
      <vt:lpstr>What is a REST-API?</vt:lpstr>
      <vt:lpstr>What is an API?</vt:lpstr>
      <vt:lpstr>REST = Representational State Transfer</vt:lpstr>
      <vt:lpstr>The Basics</vt:lpstr>
      <vt:lpstr>The HTTP Protocol</vt:lpstr>
      <vt:lpstr>Anatomy of an Http Request</vt:lpstr>
      <vt:lpstr>Anatomy of an Http Response</vt:lpstr>
      <vt:lpstr>REST</vt:lpstr>
      <vt:lpstr>REST Overview</vt:lpstr>
      <vt:lpstr>1.  Client-Server Architecture</vt:lpstr>
      <vt:lpstr>2. Statelessness</vt:lpstr>
      <vt:lpstr>3. Cacheability</vt:lpstr>
      <vt:lpstr>4.  Uniform Interface</vt:lpstr>
      <vt:lpstr>5.  Layered Systems</vt:lpstr>
      <vt:lpstr>An Example for a REST-API</vt:lpstr>
      <vt:lpstr>1. Resource: Blog Post</vt:lpstr>
      <vt:lpstr>2. Endpoints:</vt:lpstr>
      <vt:lpstr>Hands on: Let’s build it!</vt:lpstr>
      <vt:lpstr>Fastapi</vt:lpstr>
      <vt:lpstr>1. Setting up our project</vt:lpstr>
      <vt:lpstr>2. Implementing the logic</vt:lpstr>
      <vt:lpstr>2. Implementing the logic</vt:lpstr>
      <vt:lpstr>2. Implementing the logic</vt:lpstr>
      <vt:lpstr>2. Implementing the logic</vt:lpstr>
      <vt:lpstr>2. Implementing the logic</vt:lpstr>
      <vt:lpstr>2. Implementing the logic</vt:lpstr>
      <vt:lpstr>2. Implementing the logic</vt:lpstr>
      <vt:lpstr>3. Testing our Application</vt:lpstr>
      <vt:lpstr>3. Testing our Application</vt:lpstr>
      <vt:lpstr>3. Testing our Application</vt:lpstr>
      <vt:lpstr>3. Testing our Application</vt:lpstr>
      <vt:lpstr>3. Testing our Application</vt:lpstr>
      <vt:lpstr>Wrapping up</vt:lpstr>
      <vt:lpstr>Next Steps-Database</vt:lpstr>
      <vt:lpstr>Next Steps –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Tilman Sattler</dc:creator>
  <cp:lastModifiedBy>Tilman Sattler</cp:lastModifiedBy>
  <cp:revision>8</cp:revision>
  <dcterms:created xsi:type="dcterms:W3CDTF">2024-11-01T10:10:10Z</dcterms:created>
  <dcterms:modified xsi:type="dcterms:W3CDTF">2024-11-01T17:36:26Z</dcterms:modified>
</cp:coreProperties>
</file>